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</p:sldMasterIdLst>
  <p:notesMasterIdLst>
    <p:notesMasterId r:id="rId12"/>
  </p:notesMasterIdLst>
  <p:handoutMasterIdLst>
    <p:handoutMasterId r:id="rId13"/>
  </p:handoutMasterIdLst>
  <p:sldIdLst>
    <p:sldId id="275" r:id="rId3"/>
    <p:sldId id="281" r:id="rId4"/>
    <p:sldId id="287" r:id="rId5"/>
    <p:sldId id="282" r:id="rId6"/>
    <p:sldId id="284" r:id="rId7"/>
    <p:sldId id="274" r:id="rId8"/>
    <p:sldId id="293" r:id="rId9"/>
    <p:sldId id="296" r:id="rId10"/>
    <p:sldId id="29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00AEEF"/>
    <a:srgbClr val="FFFFFF"/>
    <a:srgbClr val="FF99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70A84E4-A479-C44D-B923-21635A6660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74CC891-2903-1742-A4D0-816C56D9BB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075A7-0CD8-3C45-A5C6-38333FC04F38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B34AA94-94B7-F446-A906-4D69558D7F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FA549C-6104-4848-99C9-7A288F7707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F43A9-B9E3-E74D-8B69-1D978EA9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53176-EF19-D841-BC46-8E06030978CC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C135-8ECD-234C-BECE-154CA4301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1C135-8ECD-234C-BECE-154CA43012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3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xmlns="" id="{8AF5FEB6-484B-45ED-B239-8BAA85DEEE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F68B737-C81B-454A-B2AF-8074D3AA295C}"/>
              </a:ext>
            </a:extLst>
          </p:cNvPr>
          <p:cNvSpPr txBox="1">
            <a:spLocks/>
          </p:cNvSpPr>
          <p:nvPr userDrawn="1"/>
        </p:nvSpPr>
        <p:spPr>
          <a:xfrm>
            <a:off x="9525" y="5215350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07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xmlns="" id="{356664BE-2FE0-4257-841A-27026C4DD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b="24887"/>
          <a:stretch/>
        </p:blipFill>
        <p:spPr>
          <a:xfrm>
            <a:off x="0" y="0"/>
            <a:ext cx="12283623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0ADF5142-344E-49DE-89F0-00979C3B6C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2021" y="327727"/>
            <a:ext cx="6459728" cy="3311906"/>
          </a:xfrm>
          <a:solidFill>
            <a:srgbClr val="00AEEF">
              <a:alpha val="75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BC97E78-6D89-447C-A407-C3E1372B14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35148" y="655180"/>
            <a:ext cx="6279757" cy="810063"/>
          </a:xfrm>
          <a:noFill/>
        </p:spPr>
        <p:txBody>
          <a:bodyPr wrap="square" anchor="b">
            <a:normAutofit/>
          </a:bodyPr>
          <a:lstStyle>
            <a:lvl1pPr algn="l">
              <a:defRPr sz="50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Catchy headline</a:t>
            </a:r>
            <a:endParaRPr lang="en-GB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53E7A9D-DA31-4672-B8C3-769682EEDE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27" y="5561214"/>
            <a:ext cx="5967996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6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DF6CECDD-4B3C-4D19-81B6-4C1EB76CA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8592"/>
          <a:stretch/>
        </p:blipFill>
        <p:spPr>
          <a:xfrm flipH="1">
            <a:off x="0" y="12921"/>
            <a:ext cx="12296003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223EDDFD-1C76-4449-8C6F-4521C01460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47869" y="4578452"/>
            <a:ext cx="6459728" cy="3311906"/>
          </a:xfrm>
          <a:solidFill>
            <a:srgbClr val="00AEEF">
              <a:alpha val="50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980D7A8-E0F7-4237-8135-08CD67F56BF0}"/>
              </a:ext>
            </a:extLst>
          </p:cNvPr>
          <p:cNvSpPr txBox="1">
            <a:spLocks/>
          </p:cNvSpPr>
          <p:nvPr userDrawn="1"/>
        </p:nvSpPr>
        <p:spPr>
          <a:xfrm>
            <a:off x="5484421" y="480127"/>
            <a:ext cx="6459728" cy="3311906"/>
          </a:xfrm>
          <a:prstGeom prst="rect">
            <a:avLst/>
          </a:prstGeom>
          <a:solidFill>
            <a:srgbClr val="00AEEF">
              <a:alpha val="50000"/>
            </a:srgbClr>
          </a:solidFill>
        </p:spPr>
        <p:txBody>
          <a:bodyPr vert="horz" wrap="square" lIns="216000" tIns="1152000" rIns="91440" bIns="72000" rtlCol="0">
            <a:spAutoFit/>
          </a:bodyPr>
          <a:lstStyle>
            <a:lvl1pPr marL="5652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endParaRPr lang="en-US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1C93EB2-983F-47B4-960F-C5E94FBABECF}"/>
              </a:ext>
            </a:extLst>
          </p:cNvPr>
          <p:cNvSpPr txBox="1">
            <a:spLocks/>
          </p:cNvSpPr>
          <p:nvPr userDrawn="1"/>
        </p:nvSpPr>
        <p:spPr>
          <a:xfrm>
            <a:off x="5587548" y="807580"/>
            <a:ext cx="6279757" cy="81006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Catchy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34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3EAA7537-BB7E-5641-A98F-8B4B9F0695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2021" y="327727"/>
            <a:ext cx="6459728" cy="3311906"/>
          </a:xfrm>
          <a:solidFill>
            <a:srgbClr val="00AEEF">
              <a:alpha val="50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2C04F4F-1B20-0648-8A72-40D030AAEA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35148" y="655180"/>
            <a:ext cx="6279757" cy="810063"/>
          </a:xfrm>
          <a:noFill/>
        </p:spPr>
        <p:txBody>
          <a:bodyPr wrap="square" anchor="b">
            <a:normAutofit/>
          </a:bodyPr>
          <a:lstStyle>
            <a:lvl1pPr algn="l">
              <a:defRPr sz="50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Catchy headline</a:t>
            </a:r>
            <a:endParaRPr lang="en-GB" dirty="0"/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CD490288-7422-4322-9084-9C9B81435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 flipH="1">
            <a:off x="0" y="-1"/>
            <a:ext cx="12376321" cy="6858001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FC157B5-A531-4FA9-B9B8-A61DF76F6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25" y="5561214"/>
            <a:ext cx="5967996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7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22/04/2020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62099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5671" y="2820254"/>
            <a:ext cx="6923913" cy="2737717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FB9AC4-D235-4BEF-9610-04EB15FE5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3827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16929C2-066E-4D34-BAC1-989E09F25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5729259"/>
            <a:ext cx="5314950" cy="11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98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22/04/2020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47243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000" y="2818800"/>
            <a:ext cx="6864624" cy="2736000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B2D3026-048A-9142-A054-33A8D949F4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C831A1-CA51-4AA7-92C0-DC82C97C8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0"/>
            <a:ext cx="12192000" cy="143827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9A403F6-E9D5-4F5B-AE65-C9857B464E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5725444"/>
            <a:ext cx="5267325" cy="11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36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72796" y="202348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67889" y="11218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45F386D-8288-407E-B1CE-3BBE12F9B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4" y="5765368"/>
            <a:ext cx="5210175" cy="11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9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72796" y="202348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67889" y="11218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773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62099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>
            <a:extLst>
              <a:ext uri="{FF2B5EF4-FFF2-40B4-BE49-F238E27FC236}">
                <a16:creationId xmlns:a16="http://schemas.microsoft.com/office/drawing/2014/main" xmlns="" id="{77A8A0B3-3B2A-AB4B-BEE9-94147269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22/04/2020</a:t>
            </a:fld>
            <a:endParaRPr lang="en-GB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xmlns="" id="{DD09AFA5-DCD0-E340-8D58-CFDEFD3B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xmlns="" id="{F67DBEDA-B8B3-F145-A1EF-5E27398B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D17BFA0B-5503-8E47-A9FE-CB36531DBD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5671" y="2820254"/>
            <a:ext cx="6923913" cy="2737717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13ED1B41-DD44-7142-8A5C-93153C1A5D9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1B97C1-AB14-4742-96FE-65519B3A0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942"/>
            <a:ext cx="12192000" cy="143827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45F386D-8288-407E-B1CE-3BBE12F9BF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4" y="5727268"/>
            <a:ext cx="5210175" cy="11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51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22/04/2020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CD61517-2F16-984C-8E89-B0B5FA44E6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12A57768-1294-ED41-B676-EB2AF53F30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00AEEF">
              <a:alpha val="2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A6BACA24-784C-1A4C-8859-F1C34A74BBE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BA8DB4F-C264-4B1F-986F-5F6D4B936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727492"/>
            <a:ext cx="5257800" cy="11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57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22/04/2020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A024272C-EC56-4A4C-B423-A2B8BF1185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CCCCCC"/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2D28273-AF60-CD41-B3AA-ED55184D269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6804FE9B-D434-974C-B364-3E83BD60621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C3FE530-A857-447C-BEE6-6FB7B2380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40" y="5733256"/>
            <a:ext cx="5296360" cy="11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building, table&#10;&#10;Description automatically generated">
            <a:extLst>
              <a:ext uri="{FF2B5EF4-FFF2-40B4-BE49-F238E27FC236}">
                <a16:creationId xmlns:a16="http://schemas.microsoft.com/office/drawing/2014/main" xmlns="" id="{D7FA5762-3F53-4644-B4EC-3B23A6739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F1DB2CF-C42B-4C9C-AB1A-5CEAB6558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rgbClr val="00AEEF"/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609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22/04/2020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46ABFD98-52CF-094B-BA09-820BA0535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5671" y="1647243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679108B7-D853-2849-B3D0-121B7B3A71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4000" y="2818800"/>
            <a:ext cx="6864624" cy="2736000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E80093D9-C974-5B40-A10E-AD59481BB19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5B86AF-CAE4-4983-A56F-0CE764AA2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0"/>
            <a:ext cx="12192000" cy="14382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C80FCF5-BB25-439C-A67F-0A3022EA18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4" y="5747691"/>
            <a:ext cx="5229225" cy="112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1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f object 7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22/04/2020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E547F618-F2BA-114A-9CB9-E89CFBA4CC1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</p:spTree>
    <p:extLst>
      <p:ext uri="{BB962C8B-B14F-4D97-AF65-F5344CB8AC3E}">
        <p14:creationId xmlns:p14="http://schemas.microsoft.com/office/powerpoint/2010/main" val="97708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8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>
            <a:extLst>
              <a:ext uri="{FF2B5EF4-FFF2-40B4-BE49-F238E27FC236}">
                <a16:creationId xmlns:a16="http://schemas.microsoft.com/office/drawing/2014/main" xmlns="" id="{2F809C2A-ED78-774E-803B-763A64F7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22/04/2020</a:t>
            </a:fld>
            <a:endParaRPr lang="en-GB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xmlns="" id="{D2DB18E1-098A-C447-9B09-1D5CB318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EBBE1BEA-DE79-2243-A210-67BB0969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21F060E5-A962-A842-B950-0A236A02AD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A93EC14A-A687-FF43-80AE-C62B1C663369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btitle 2">
            <a:extLst>
              <a:ext uri="{FF2B5EF4-FFF2-40B4-BE49-F238E27FC236}">
                <a16:creationId xmlns:a16="http://schemas.microsoft.com/office/drawing/2014/main" xmlns="" id="{EFA5FD64-D39F-D844-BBE5-45557F1621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CCCCCC"/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E181569C-1EDC-A14B-AF66-DC662A2215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0EC37E3-96A4-4A3B-9F60-DAFF1F72C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3325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07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11FE6B6-3EF0-CB4D-B5F9-454E5F104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84506B1-4BE2-A445-8DE9-D4575C3F1A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D9C58E6-6A77-E740-8A67-6AE88D1333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1697100"/>
            <a:ext cx="5350894" cy="3722957"/>
          </a:xfrm>
          <a:solidFill>
            <a:srgbClr val="00AEEF">
              <a:alpha val="2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4EA8AFAC-6634-9D44-9B66-82447A5FC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334" y="1743791"/>
            <a:ext cx="5351463" cy="3722688"/>
          </a:xfrm>
          <a:solidFill>
            <a:srgbClr val="00AEEF">
              <a:alpha val="25000"/>
            </a:srgbClr>
          </a:solidFill>
        </p:spPr>
        <p:txBody>
          <a:bodyPr lIns="180000" tIns="180000" bIns="72000"/>
          <a:lstStyle>
            <a:lvl1pPr marL="342000" indent="-342000">
              <a:buClr>
                <a:srgbClr val="00AEEF"/>
              </a:buClr>
              <a:buFont typeface="Wingdings" pitchFamily="2" charset="2"/>
              <a:buChar char="§"/>
              <a:defRPr lang="en-US" sz="3200" b="0" i="0" kern="1200" baseline="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1pPr>
            <a:lvl2pPr marL="792000" indent="-342000">
              <a:buClr>
                <a:srgbClr val="999999"/>
              </a:buClr>
              <a:buFont typeface="Wingdings" pitchFamily="2" charset="2"/>
              <a:buChar char="§"/>
              <a:defRPr lang="en-US" sz="2800" b="0" i="0" kern="120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2pPr>
            <a:lvl3pPr marL="1198800" indent="-284400">
              <a:buClr>
                <a:srgbClr val="00AEEF"/>
              </a:buClr>
              <a:buFont typeface="Wingdings" pitchFamily="2" charset="2"/>
              <a:buChar char="§"/>
              <a:defRPr lang="en-US" sz="2400" b="0" i="0" kern="120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3pPr>
            <a:lvl4pPr marL="1656000" indent="-284400">
              <a:buClr>
                <a:srgbClr val="999999"/>
              </a:buClr>
              <a:buFont typeface="Wingdings" pitchFamily="2" charset="2"/>
              <a:buChar char="§"/>
              <a:defRPr lang="en-US" sz="2000" b="0" i="0" kern="1200" dirty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4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E2BF188-8574-4CF0-9C2C-A22D7FCF2A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36" y="5778558"/>
            <a:ext cx="5351464" cy="115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4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786F8ED-6F66-BE45-ADC6-D6BC0CEF01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652580"/>
            <a:ext cx="10858500" cy="4092575"/>
          </a:xfrm>
        </p:spPr>
        <p:txBody>
          <a:bodyPr tIns="180000"/>
          <a:lstStyle>
            <a:lvl1pPr marL="457200" indent="-457200">
              <a:spcAft>
                <a:spcPts val="1000"/>
              </a:spcAft>
              <a:buClr>
                <a:srgbClr val="00AEEF"/>
              </a:buClr>
              <a:buFont typeface="Wingdings" pitchFamily="2" charset="2"/>
              <a:buChar char="§"/>
              <a:defRPr/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00AEEF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/>
            </a:lvl4pPr>
            <a:lvl5pPr marL="2114550" indent="-285750">
              <a:buClr>
                <a:srgbClr val="00AEEF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add engaging text</a:t>
            </a:r>
          </a:p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And some more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4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32FFBB5-AF36-DC41-B7D2-D1C8564792E3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A965B56-7434-4F4E-9C33-F1D3F13194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rgbClr val="00AEEF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5E98885-D580-4C7F-9EFC-0BD05E644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806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66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CA965B56-7434-4F4E-9C33-F1D3F13194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rgbClr val="00AEEF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5E98885-D580-4C7F-9EFC-0BD05E644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9187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Happy Healthy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22/04/2020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Happy, healthy lives 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B521DE52-F672-42FF-B152-EAC43626C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r="16762"/>
          <a:stretch/>
        </p:blipFill>
        <p:spPr>
          <a:xfrm>
            <a:off x="7555613" y="1724410"/>
            <a:ext cx="3722958" cy="3733747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FAD32A9-DA84-4E54-8571-875AEEB0F5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904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18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Education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22/04/2020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education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10F82B-DCE9-D446-8716-17CA4294A4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34" y="5864401"/>
            <a:ext cx="5873666" cy="9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5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Children on the move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22/04/2020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Children on the move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12" name="Picture 11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628FD798-F96A-47F7-91FA-9B23B97FB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57" y="1733030"/>
            <a:ext cx="3622280" cy="373344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D4E0E52-D9BA-44A7-BC31-28D13E38C4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904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42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Ending violence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22/04/2020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Ending violence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3" name="Picture 2" descr="Two people sitting on a bench&#10;&#10;Description automatically generated">
            <a:extLst>
              <a:ext uri="{FF2B5EF4-FFF2-40B4-BE49-F238E27FC236}">
                <a16:creationId xmlns:a16="http://schemas.microsoft.com/office/drawing/2014/main" xmlns="" id="{FE552C36-7447-4782-9DB5-5F5C5C254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r="16847" b="3412"/>
          <a:stretch/>
        </p:blipFill>
        <p:spPr>
          <a:xfrm>
            <a:off x="7475252" y="1735201"/>
            <a:ext cx="3859497" cy="370272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D60D268-A37E-4873-ADD6-D87A1B4FE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ticle of the Week: Article 24. A picture of hand washing and the Unicef Rights Respecting Schools log. ">
            <a:extLst>
              <a:ext uri="{FF2B5EF4-FFF2-40B4-BE49-F238E27FC236}">
                <a16:creationId xmlns:a16="http://schemas.microsoft.com/office/drawing/2014/main" xmlns="" id="{E3E9CA09-357D-4A72-9568-0E338F782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AE857259-BCA9-4619-887D-EB41A9DB5E54}"/>
              </a:ext>
            </a:extLst>
          </p:cNvPr>
          <p:cNvSpPr txBox="1">
            <a:spLocks/>
          </p:cNvSpPr>
          <p:nvPr userDrawn="1"/>
        </p:nvSpPr>
        <p:spPr>
          <a:xfrm>
            <a:off x="9525" y="5386800"/>
            <a:ext cx="6867525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Article of the week</a:t>
            </a:r>
          </a:p>
        </p:txBody>
      </p:sp>
    </p:spTree>
    <p:extLst>
      <p:ext uri="{BB962C8B-B14F-4D97-AF65-F5344CB8AC3E}">
        <p14:creationId xmlns:p14="http://schemas.microsoft.com/office/powerpoint/2010/main" val="2003611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12996" y="0"/>
            <a:ext cx="12179003" cy="5458932"/>
          </a:xfrm>
        </p:spPr>
        <p:txBody>
          <a:bodyPr/>
          <a:lstStyle>
            <a:lvl1pPr marL="0" indent="0">
              <a:buNone/>
              <a:defRPr sz="3200" b="0" i="0">
                <a:latin typeface="Univers Next Pro Light" panose="020B0403030202020203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25E6D96-4DCE-41CA-BA4F-464C2E9E4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806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9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image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23B984DF-36DE-8345-B1A1-A68E2E856EE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2996" y="0"/>
            <a:ext cx="12179003" cy="5458932"/>
          </a:xfrm>
        </p:spPr>
        <p:txBody>
          <a:bodyPr/>
          <a:lstStyle>
            <a:lvl1pPr marL="0" indent="0">
              <a:buNone/>
              <a:defRPr sz="3200" b="0" i="0">
                <a:latin typeface="Univers Next Pro Light" panose="020B0403030202020203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F6686CD-E16A-403A-BB1C-57EA4332C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80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A6F3383-7C34-4D42-80FD-7F7F8364F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94893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8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8B1C7E8-B678-41E2-9EB8-6BE7F3D8B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99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836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sitting, man, reading&#10;&#10;Description automatically generated">
            <a:extLst>
              <a:ext uri="{FF2B5EF4-FFF2-40B4-BE49-F238E27FC236}">
                <a16:creationId xmlns:a16="http://schemas.microsoft.com/office/drawing/2014/main" xmlns="" id="{3F6FEA19-0098-4FF3-8554-E7B817911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088B6A-37EC-4377-97F2-1E7A89274C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167889"/>
            <a:ext cx="7392202" cy="1022569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6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800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xmlns="" id="{28D9CC12-87D8-452C-A5EF-096C206E8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DE1FBBF-98F9-4CF8-A096-4A5C2DA51B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167889"/>
            <a:ext cx="7392202" cy="1022569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6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772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3F90A-D692-46EB-B855-8E617D58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7E8605-0D49-4AB0-A892-4355F33E1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6F8058-81B7-4C54-91CD-599A25CF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CA5DC5-FD50-495B-AFCE-9EEC4942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B78963-C348-41C0-AC9A-66E54347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667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3B117B-7C00-4431-B08A-D2A5E8EA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329166-AB17-4703-905B-9FD7E42BC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E784CD-3D9F-4522-802A-F6C76D50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087D02-947A-4F68-A144-07F0B973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905E1D-D30C-4B82-99C7-18D6B1BB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328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96B3F-44DD-4BD0-822A-0E572F75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6BEA5-8005-4430-88EE-31553ED96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15F25-F1B6-4E7D-9FD0-978994CF5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E9345A-D316-412F-A0BA-33CD355D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61EFBA-6B23-4570-ADD6-11CB6A4F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4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ench posing for the camera&#10;&#10;Description automatically generated">
            <a:extLst>
              <a:ext uri="{FF2B5EF4-FFF2-40B4-BE49-F238E27FC236}">
                <a16:creationId xmlns:a16="http://schemas.microsoft.com/office/drawing/2014/main" xmlns="" id="{6DF46F59-1552-43A3-8FF6-61BF2BE30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0086558-DC37-4EAE-B016-9EB5500DC64B}"/>
              </a:ext>
            </a:extLst>
          </p:cNvPr>
          <p:cNvSpPr txBox="1">
            <a:spLocks/>
          </p:cNvSpPr>
          <p:nvPr userDrawn="1"/>
        </p:nvSpPr>
        <p:spPr>
          <a:xfrm>
            <a:off x="9525" y="5234399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089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82B323-33FB-4AEF-9F3D-5E63ACC3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FCF7E0-AF65-4F21-A81D-57C3DA315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D821EF-6E7B-456B-A8AF-01E323120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F359A8-D160-4248-9710-5DB32D9E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98571C-3CE6-4A4C-BB12-C727EFEC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113FF6-936C-4985-851B-AD37D029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6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708512-4BBF-45AA-B633-50BF4D96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38CD56-7EF4-4901-8FAE-7DC62AFE6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FA86A1-0C2F-4004-B85D-6C4CE6E4D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2DC145-8574-4F06-A982-75D0F02A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01280F-D89C-419E-9B4D-76226AEBC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51B72-7801-4F8F-8788-9E5F9062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B166510-0BB2-4833-91DB-F7561962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C01B58-0E82-4BD9-8DA0-8BBF8C5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936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6706C-FFDE-4876-A5F2-F54700DC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B88FF7-8FA6-42EB-BBDE-F86D84DBF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0BC7E-D56C-49D7-A682-B8CC799EC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9F106D-B7B0-4363-8D3D-E11BD4D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891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CC9469-2D75-4F44-8C3E-0AD456CE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DFCA1D-A00B-4CA5-8988-71748F77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039202-5299-4E66-A88A-35CADF80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277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CBCAA1-911B-4189-9019-90595E2B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AD5216-81E1-4915-B2F0-8BA812778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D29E46-0121-4263-9BDF-213924D96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5D4B34-E2BA-4A1F-9326-DE12A002F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2C70E5-916A-4D52-9F1B-C58A33BE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D99C4-3032-4FC2-815B-2DF919D4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435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194996-EDC5-4717-81A0-C29A14B6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01339E-8ABD-49D5-8D8F-7145569CD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3EA6B1-A58B-4C1F-B04D-06431EC82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7FF6B5-6722-4E5C-942F-45C9BB80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31EFC6-A3AE-497E-9BD4-D1324D73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08E9CF-3485-48C3-B765-1BAD680C6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042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1F1B-B0E2-48F8-96A7-24161E1F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A752BC-8E94-48A5-B76F-29D70137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DEAC2E-AC40-4594-8E64-2C744C36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086CA9-BE5F-492F-BFC3-5F62A93A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83A04-37D4-48FC-BE90-3A3ED3DF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218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CB502C-E4C3-4B76-B26D-26CAD1507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0AD4B6-C3E1-4569-814D-D1B254CF5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E47AE1-371A-4884-A47C-C25D5D41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69A47B-4805-4D1C-AF85-8E02360C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304B8-128D-44FF-BE6F-BD75DC07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1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39F74BA6-7560-412E-AADE-C20BD3DA0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CA9A57AB-57F9-49CB-9A39-A85B5D990859}"/>
              </a:ext>
            </a:extLst>
          </p:cNvPr>
          <p:cNvSpPr txBox="1">
            <a:spLocks/>
          </p:cNvSpPr>
          <p:nvPr userDrawn="1"/>
        </p:nvSpPr>
        <p:spPr>
          <a:xfrm>
            <a:off x="9525" y="5386800"/>
            <a:ext cx="9756058" cy="74557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7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small, holding&#10;&#10;Description automatically generated">
            <a:extLst>
              <a:ext uri="{FF2B5EF4-FFF2-40B4-BE49-F238E27FC236}">
                <a16:creationId xmlns:a16="http://schemas.microsoft.com/office/drawing/2014/main" xmlns="" id="{45BBBFA7-E2FC-4B12-BF6E-1B4B2A7EE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FAD9AD8-9588-495D-B247-8BEF16B6EB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65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7B3B37E0-2ACA-4A10-BED8-ECA45F9AF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A470E99-752E-4019-8754-57F4AA908E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9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091911FD-C706-49A8-AACB-7148640A4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596DC365-BE4B-4276-8A98-99D297B293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39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xmlns="" id="{AFE411CA-BC3D-4851-9A86-22CA2BC2E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138FBF6-3A1E-455A-AC54-76272693996D}"/>
              </a:ext>
            </a:extLst>
          </p:cNvPr>
          <p:cNvSpPr txBox="1">
            <a:spLocks/>
          </p:cNvSpPr>
          <p:nvPr userDrawn="1"/>
        </p:nvSpPr>
        <p:spPr>
          <a:xfrm>
            <a:off x="9525" y="5234400"/>
            <a:ext cx="9756058" cy="74557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72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8ABE-55A1-4A23-B61E-3C88C2D89DA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3E42-53AE-43BD-AB25-A5BDE1EE9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8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3" r:id="rId3"/>
    <p:sldLayoutId id="2147483697" r:id="rId4"/>
    <p:sldLayoutId id="2147483679" r:id="rId5"/>
    <p:sldLayoutId id="2147483698" r:id="rId6"/>
    <p:sldLayoutId id="2147483681" r:id="rId7"/>
    <p:sldLayoutId id="2147483680" r:id="rId8"/>
    <p:sldLayoutId id="2147483686" r:id="rId9"/>
    <p:sldLayoutId id="2147483706" r:id="rId10"/>
    <p:sldLayoutId id="2147483708" r:id="rId11"/>
    <p:sldLayoutId id="2147483709" r:id="rId12"/>
    <p:sldLayoutId id="2147483694" r:id="rId13"/>
    <p:sldLayoutId id="2147483682" r:id="rId14"/>
    <p:sldLayoutId id="2147483710" r:id="rId15"/>
    <p:sldLayoutId id="2147483737" r:id="rId16"/>
    <p:sldLayoutId id="2147483736" r:id="rId17"/>
    <p:sldLayoutId id="2147483714" r:id="rId18"/>
    <p:sldLayoutId id="2147483649" r:id="rId19"/>
    <p:sldLayoutId id="2147483707" r:id="rId20"/>
    <p:sldLayoutId id="2147483717" r:id="rId21"/>
    <p:sldLayoutId id="2147483699" r:id="rId22"/>
    <p:sldLayoutId id="2147483702" r:id="rId23"/>
    <p:sldLayoutId id="2147483650" r:id="rId24"/>
    <p:sldLayoutId id="2147483735" r:id="rId25"/>
    <p:sldLayoutId id="2147483704" r:id="rId26"/>
    <p:sldLayoutId id="2147483719" r:id="rId27"/>
    <p:sldLayoutId id="2147483718" r:id="rId28"/>
    <p:sldLayoutId id="2147483720" r:id="rId29"/>
    <p:sldLayoutId id="2147483715" r:id="rId30"/>
    <p:sldLayoutId id="2147483701" r:id="rId31"/>
    <p:sldLayoutId id="2147483687" r:id="rId32"/>
    <p:sldLayoutId id="2147483713" r:id="rId33"/>
    <p:sldLayoutId id="2147483721" r:id="rId34"/>
    <p:sldLayoutId id="2147483696" r:id="rId35"/>
    <p:sldLayoutId id="214748372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1C782C-83A8-4194-B030-7C209326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427AE4-B1CB-4DC2-BE42-8F007E6A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A24B6F-DCD5-4861-8E50-EA6A802DA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777B-FBFE-42A3-A18D-56512AA4417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854C39-BE63-43D1-815B-F367D4195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FC4166-6939-4C87-9348-F7AF54B42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5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hyperlink" Target="https://nosycrowcoronavirus.s3-eu-west-1.amazonaws.com/Coronavirus_ABookForChildren.pdf" TargetMode="External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EeFJcs_euM" TargetMode="Externa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eEeFJcs_euM?feature=oembed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unicef.org.uk/rights-respecting-schools/child-friendly-crc-text-and-icons/" TargetMode="Externa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03A4F6E-7E4E-4195-89F9-B186D860B1E1}"/>
              </a:ext>
            </a:extLst>
          </p:cNvPr>
          <p:cNvSpPr/>
          <p:nvPr/>
        </p:nvSpPr>
        <p:spPr>
          <a:xfrm rot="16200000">
            <a:off x="10768851" y="5434850"/>
            <a:ext cx="26000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1000" dirty="0" err="1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Helin</a:t>
            </a:r>
            <a:r>
              <a:rPr lang="en-GB" sz="1000" dirty="0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78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8862DAE-A92D-4216-A7E9-7CD23CC78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Guess the Article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71201E13-C0BC-46A3-8E76-A9DCF33947E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2796" y="1294912"/>
            <a:ext cx="10867229" cy="536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These pictures provide a clue to this week’s article. 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How do these pictures help you? Can you guess how they are linked together?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Write down your thoughts or discuss with someone in your house.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FD219F-5661-414D-BACA-E3D947603BF0}"/>
              </a:ext>
            </a:extLst>
          </p:cNvPr>
          <p:cNvSpPr/>
          <p:nvPr/>
        </p:nvSpPr>
        <p:spPr>
          <a:xfrm>
            <a:off x="107923" y="6357069"/>
            <a:ext cx="13067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Zhanibekov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Wikimedia Commons </a:t>
            </a: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Adriko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455E3A25-3A28-483A-89A3-958E23FB10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03" y="2474360"/>
            <a:ext cx="3695980" cy="2463986"/>
          </a:xfrm>
          <a:prstGeom prst="rect">
            <a:avLst/>
          </a:prstGeom>
        </p:spPr>
      </p:pic>
      <p:pic>
        <p:nvPicPr>
          <p:cNvPr id="14" name="Picture 13" descr="A nutritious meal laid out on a table.&#10;&#10;Description automatically generated">
            <a:extLst>
              <a:ext uri="{FF2B5EF4-FFF2-40B4-BE49-F238E27FC236}">
                <a16:creationId xmlns:a16="http://schemas.microsoft.com/office/drawing/2014/main" xmlns="" id="{86A1EC1D-E18E-4CE6-8DFB-F6583EBFD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1" y="2525739"/>
            <a:ext cx="3750462" cy="2500919"/>
          </a:xfrm>
          <a:prstGeom prst="rect">
            <a:avLst/>
          </a:prstGeom>
        </p:spPr>
      </p:pic>
      <p:pic>
        <p:nvPicPr>
          <p:cNvPr id="16" name="Picture 15" descr="The entrance to the Arthur South Day Procedure Unit at the Norfolk and Norwich University Hospital&#10;">
            <a:extLst>
              <a:ext uri="{FF2B5EF4-FFF2-40B4-BE49-F238E27FC236}">
                <a16:creationId xmlns:a16="http://schemas.microsoft.com/office/drawing/2014/main" xmlns="" id="{152E815E-A9BE-4DD9-AC7B-17C93EC3C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46" y="2525739"/>
            <a:ext cx="3204723" cy="24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9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A6C89-1BBF-45E6-A771-2FFECADE7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186" y="166032"/>
            <a:ext cx="11916814" cy="877104"/>
          </a:xfrm>
        </p:spPr>
        <p:txBody>
          <a:bodyPr>
            <a:normAutofit/>
          </a:bodyPr>
          <a:lstStyle/>
          <a:p>
            <a:r>
              <a:rPr lang="en-US" dirty="0"/>
              <a:t>Introducing… Article 24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20A5F9-5DAF-4851-B223-03AA2F2D5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3531" y="2145947"/>
            <a:ext cx="5350894" cy="337831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Article 24 – Health Care - ensures that every child has the right to the best possible health.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Governments must provide good quality </a:t>
            </a:r>
            <a:r>
              <a:rPr lang="en-GB" b="1" dirty="0"/>
              <a:t>health care, clean water, nutritious food, and a clean environment and education on health</a:t>
            </a:r>
            <a:r>
              <a:rPr lang="en-GB" dirty="0"/>
              <a:t> and well-being so that children can stay healthy.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Richer countries must help poorer countries achieve this.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F24185-5481-4053-A57E-E451C666D66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9256" y="1694133"/>
            <a:ext cx="5351463" cy="38752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Frances introduces Article 24 – Health Care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Frances Art 24 FB Introduction">
            <a:hlinkClick r:id="" action="ppaction://media"/>
            <a:extLst>
              <a:ext uri="{FF2B5EF4-FFF2-40B4-BE49-F238E27FC236}">
                <a16:creationId xmlns:a16="http://schemas.microsoft.com/office/drawing/2014/main" xmlns="" id="{F8E57234-27A2-4599-8278-D4F384748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588" y="2145949"/>
            <a:ext cx="6005885" cy="33783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FF45FF91-A7E5-47C6-870A-627898913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86133" y="166032"/>
            <a:ext cx="1278292" cy="17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9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A39211-37EF-4294-ADF9-C260DF8AE1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92" y="2905557"/>
            <a:ext cx="4627659" cy="13609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many ideas can you think of to help you be healthy?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20B836-3B52-4406-85C2-5CD297BE4A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do you need to be healthy?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9AC0264F-EB98-4932-941D-D298B0461836}"/>
              </a:ext>
            </a:extLst>
          </p:cNvPr>
          <p:cNvSpPr/>
          <p:nvPr/>
        </p:nvSpPr>
        <p:spPr>
          <a:xfrm rot="1346943">
            <a:off x="373711" y="1777118"/>
            <a:ext cx="4627659" cy="3617843"/>
          </a:xfrm>
          <a:prstGeom prst="cloud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58AB3A8-F88E-42AF-95E1-0841AD8C6143}"/>
              </a:ext>
            </a:extLst>
          </p:cNvPr>
          <p:cNvSpPr/>
          <p:nvPr/>
        </p:nvSpPr>
        <p:spPr>
          <a:xfrm>
            <a:off x="4055530" y="5035713"/>
            <a:ext cx="707666" cy="706724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14CB25E-B329-40A9-9254-FF040528F5E2}"/>
              </a:ext>
            </a:extLst>
          </p:cNvPr>
          <p:cNvSpPr/>
          <p:nvPr/>
        </p:nvSpPr>
        <p:spPr>
          <a:xfrm>
            <a:off x="4656651" y="5689537"/>
            <a:ext cx="483339" cy="463170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5C2CB3B-8F1F-4A38-88DF-A9530242A199}"/>
              </a:ext>
            </a:extLst>
          </p:cNvPr>
          <p:cNvSpPr/>
          <p:nvPr/>
        </p:nvSpPr>
        <p:spPr>
          <a:xfrm>
            <a:off x="5247718" y="6033530"/>
            <a:ext cx="383996" cy="354888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1115F2E-F1D4-4213-ABBF-06578E452454}"/>
              </a:ext>
            </a:extLst>
          </p:cNvPr>
          <p:cNvSpPr/>
          <p:nvPr/>
        </p:nvSpPr>
        <p:spPr>
          <a:xfrm>
            <a:off x="6260326" y="4620214"/>
            <a:ext cx="5697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Write them down and then compare your answers with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3684898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19CE0EB-9064-441E-8E00-129028567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1652580"/>
            <a:ext cx="11694177" cy="4748220"/>
          </a:xfrm>
        </p:spPr>
        <p:txBody>
          <a:bodyPr>
            <a:normAutofit fontScale="55000" lnSpcReduction="20000"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Enough Sleep – at least 8 hours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Nutritious Food – fruit and vegetables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Water – at least a litre a day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Good hygiene – keeping clean, particularly your hands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A clean environment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Feeling safe, secure and respected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Health care - To see a doctor or a nurse when you need to and to be vaccinated against diseases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A854495-F1E1-460C-B725-72CB6252C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How many of these did you get?</a:t>
            </a:r>
          </a:p>
        </p:txBody>
      </p:sp>
    </p:spTree>
    <p:extLst>
      <p:ext uri="{BB962C8B-B14F-4D97-AF65-F5344CB8AC3E}">
        <p14:creationId xmlns:p14="http://schemas.microsoft.com/office/powerpoint/2010/main" val="160682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A1067-DCE3-0548-A681-2357D6A5F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1" y="261444"/>
            <a:ext cx="5626914" cy="877104"/>
          </a:xfrm>
        </p:spPr>
        <p:txBody>
          <a:bodyPr>
            <a:normAutofit/>
          </a:bodyPr>
          <a:lstStyle/>
          <a:p>
            <a:r>
              <a:rPr lang="en-US" dirty="0"/>
              <a:t> Activity time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B1CD557-F30C-4CB4-AD45-669B0F4E4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54239" y="2759684"/>
            <a:ext cx="1278292" cy="1704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D2ECE8-91EB-4CA5-BE5F-B611D187DAED}"/>
              </a:ext>
            </a:extLst>
          </p:cNvPr>
          <p:cNvSpPr/>
          <p:nvPr/>
        </p:nvSpPr>
        <p:spPr>
          <a:xfrm rot="20916146">
            <a:off x="311907" y="1472267"/>
            <a:ext cx="430186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these activities are related to… 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07817F0-C2B4-46DE-B2EB-5D0ECAC5DBC0}"/>
              </a:ext>
            </a:extLst>
          </p:cNvPr>
          <p:cNvSpPr/>
          <p:nvPr/>
        </p:nvSpPr>
        <p:spPr>
          <a:xfrm>
            <a:off x="125458" y="484068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need to do every single activity but if you have time you can do more than one. 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71733DF7-BE60-452E-8E96-549900259662}"/>
              </a:ext>
            </a:extLst>
          </p:cNvPr>
          <p:cNvSpPr/>
          <p:nvPr/>
        </p:nvSpPr>
        <p:spPr>
          <a:xfrm>
            <a:off x="6690396" y="140869"/>
            <a:ext cx="2440376" cy="2388006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or list people who can help you stay healthy and safe. What are their jobs? 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C66CE047-7D86-4708-85AD-CBE8F07916EC}"/>
              </a:ext>
            </a:extLst>
          </p:cNvPr>
          <p:cNvSpPr/>
          <p:nvPr/>
        </p:nvSpPr>
        <p:spPr>
          <a:xfrm>
            <a:off x="9214019" y="1294141"/>
            <a:ext cx="2523622" cy="246946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list with words or pictures of as many kinds of exercise you can think of.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F78B33A0-F59D-4809-9AB5-EE176C1F970B}"/>
              </a:ext>
            </a:extLst>
          </p:cNvPr>
          <p:cNvSpPr/>
          <p:nvPr/>
        </p:nvSpPr>
        <p:spPr>
          <a:xfrm>
            <a:off x="6496295" y="3039085"/>
            <a:ext cx="2523623" cy="246946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an obstacle course and challenge someone in your house to have a go.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13E5FDEB-817F-48DD-8334-FC27F952E5FD}"/>
              </a:ext>
            </a:extLst>
          </p:cNvPr>
          <p:cNvSpPr/>
          <p:nvPr/>
        </p:nvSpPr>
        <p:spPr>
          <a:xfrm>
            <a:off x="9369793" y="3777441"/>
            <a:ext cx="2787724" cy="2727901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Coronavirus: a book for children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talk about what you are doing as a family to keep healthy during this time.</a:t>
            </a:r>
            <a:r>
              <a:rPr lang="en-GB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0FBA444-C1D7-4B31-B5F2-509A82DCE4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402">
            <a:off x="8935291" y="90220"/>
            <a:ext cx="1462229" cy="1462229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956EBFD-C7D5-497A-869B-1A2CBC50E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222">
            <a:off x="8332216" y="2376008"/>
            <a:ext cx="1477436" cy="1477436"/>
          </a:xfrm>
          <a:prstGeom prst="rect">
            <a:avLst/>
          </a:prstGeom>
        </p:spPr>
      </p:pic>
      <p:pic>
        <p:nvPicPr>
          <p:cNvPr id="25" name="Picture 24" descr="A picture containing room&#10;&#10;Description automatically generated">
            <a:extLst>
              <a:ext uri="{FF2B5EF4-FFF2-40B4-BE49-F238E27FC236}">
                <a16:creationId xmlns:a16="http://schemas.microsoft.com/office/drawing/2014/main" xmlns="" id="{713D610E-AD97-40B1-A98C-0842DB965D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2015">
            <a:off x="6544170" y="4515795"/>
            <a:ext cx="1631733" cy="1631733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C7B9100-7739-4955-BBEB-148410FCBC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73" flipH="1">
            <a:off x="8493352" y="5314135"/>
            <a:ext cx="1441334" cy="14413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E7B50C2-DF34-4EB8-A13B-44253D04114A}"/>
              </a:ext>
            </a:extLst>
          </p:cNvPr>
          <p:cNvSpPr/>
          <p:nvPr/>
        </p:nvSpPr>
        <p:spPr>
          <a:xfrm>
            <a:off x="13723" y="6624277"/>
            <a:ext cx="5822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173795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A854495-F1E1-460C-B725-72CB6252C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Activity Time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xmlns="" id="{16AA2601-BA57-4FE9-A6E3-D96FEFC52AA9}"/>
              </a:ext>
            </a:extLst>
          </p:cNvPr>
          <p:cNvSpPr/>
          <p:nvPr/>
        </p:nvSpPr>
        <p:spPr>
          <a:xfrm>
            <a:off x="185072" y="1858350"/>
            <a:ext cx="2440376" cy="2388006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 a recipe for a healthy snack that you could make for your family. 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xmlns="" id="{44F6D2DF-E16E-4151-AA8C-23C15049F353}"/>
              </a:ext>
            </a:extLst>
          </p:cNvPr>
          <p:cNvSpPr/>
          <p:nvPr/>
        </p:nvSpPr>
        <p:spPr>
          <a:xfrm>
            <a:off x="1738031" y="4000067"/>
            <a:ext cx="2802161" cy="277008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10 items of food from your kitchen, can you sort them into healthy/not so healthy?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2B536803-6E1A-4C8E-A7F9-DA033A2BBA02}"/>
              </a:ext>
            </a:extLst>
          </p:cNvPr>
          <p:cNvSpPr/>
          <p:nvPr/>
        </p:nvSpPr>
        <p:spPr>
          <a:xfrm>
            <a:off x="3808675" y="1209192"/>
            <a:ext cx="3403158" cy="345276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taught your family to wash their hands carefully? Watch 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this video on YouTube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GB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 create your own video linked to Article 24?</a:t>
            </a:r>
          </a:p>
        </p:txBody>
      </p:sp>
      <p:pic>
        <p:nvPicPr>
          <p:cNvPr id="2" name="Online Media 1" title="Handwashing with Leena">
            <a:hlinkClick r:id="" action="ppaction://media"/>
            <a:extLst>
              <a:ext uri="{FF2B5EF4-FFF2-40B4-BE49-F238E27FC236}">
                <a16:creationId xmlns:a16="http://schemas.microsoft.com/office/drawing/2014/main" xmlns="" id="{87EC1072-843C-460B-AB48-77DDDE7E88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736362" y="3553755"/>
            <a:ext cx="2641457" cy="1979654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DB23C5CE-FB74-4A22-9BFB-CFD5374FE70B}"/>
              </a:ext>
            </a:extLst>
          </p:cNvPr>
          <p:cNvSpPr/>
          <p:nvPr/>
        </p:nvSpPr>
        <p:spPr>
          <a:xfrm>
            <a:off x="8232816" y="190800"/>
            <a:ext cx="3658924" cy="361703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hospitals being built are called Nightingales. Who are they named after and what did this person do to enable the right to good quality healthcare?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B9B3BF0-CFFE-4DC0-AE1B-46C65257E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894">
            <a:off x="2083950" y="2719939"/>
            <a:ext cx="1617211" cy="1617211"/>
          </a:xfrm>
          <a:prstGeom prst="rect">
            <a:avLst/>
          </a:prstGeom>
        </p:spPr>
      </p:pic>
      <p:pic>
        <p:nvPicPr>
          <p:cNvPr id="14" name="Picture 13" descr="A picture containing screenshot&#10;&#10;Description automatically generated">
            <a:extLst>
              <a:ext uri="{FF2B5EF4-FFF2-40B4-BE49-F238E27FC236}">
                <a16:creationId xmlns:a16="http://schemas.microsoft.com/office/drawing/2014/main" xmlns="" id="{ED25B692-AB31-4599-8829-187C5E5A9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44" y="3882138"/>
            <a:ext cx="1979709" cy="1979709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F1D3444-DD39-454A-940D-459934C77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443">
            <a:off x="9711202" y="3251327"/>
            <a:ext cx="2246790" cy="22467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E11DD7D-5650-4A5E-A126-EFA683EE85AA}"/>
              </a:ext>
            </a:extLst>
          </p:cNvPr>
          <p:cNvSpPr/>
          <p:nvPr/>
        </p:nvSpPr>
        <p:spPr>
          <a:xfrm>
            <a:off x="13723" y="6624277"/>
            <a:ext cx="5822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13310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441638-F573-4656-A222-BDE091EEEE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7948-CC46-4511-8D62-469583C09E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3400" b="1" dirty="0"/>
              <a:t>Spend a few minutes thinking about these questions. </a:t>
            </a:r>
          </a:p>
          <a:p>
            <a:r>
              <a:rPr lang="en-GB" sz="3400" dirty="0"/>
              <a:t>What do you do in your own life to respect your right and other people’s right to be healthy?</a:t>
            </a:r>
          </a:p>
          <a:p>
            <a:r>
              <a:rPr lang="en-GB" sz="3400" dirty="0"/>
              <a:t>How does the woman pictured opposite help us to access health and health services?</a:t>
            </a:r>
          </a:p>
          <a:p>
            <a:r>
              <a:rPr lang="en-GB" sz="3400" dirty="0"/>
              <a:t>How can we show our appreciation and why is this important?</a:t>
            </a:r>
          </a:p>
          <a:p>
            <a:r>
              <a:rPr lang="en-GB" sz="3400" dirty="0"/>
              <a:t>Have you taken part in ‘Clap for Carers’? What else could you do to show you care? For example you could put a poster on your window or send a  picture or a card to say thank you to hospital, local GP or care home. </a:t>
            </a:r>
          </a:p>
          <a:p>
            <a:pPr marL="0" indent="0">
              <a:buNone/>
            </a:pPr>
            <a:r>
              <a:rPr lang="en-GB" sz="3400" b="1" dirty="0"/>
              <a:t>Write down your answers or talk to people in your home.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2" descr="A health care professional and a patient. ">
            <a:extLst>
              <a:ext uri="{FF2B5EF4-FFF2-40B4-BE49-F238E27FC236}">
                <a16:creationId xmlns:a16="http://schemas.microsoft.com/office/drawing/2014/main" xmlns="" id="{F24EC106-B43F-4BD6-B684-16C8DC04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3" y="1697100"/>
            <a:ext cx="5284458" cy="30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9CA449-3212-4246-A73E-2E76B817EBC2}"/>
              </a:ext>
            </a:extLst>
          </p:cNvPr>
          <p:cNvSpPr/>
          <p:nvPr/>
        </p:nvSpPr>
        <p:spPr>
          <a:xfrm>
            <a:off x="107923" y="6357069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Wikimedia Commons </a:t>
            </a:r>
          </a:p>
        </p:txBody>
      </p:sp>
    </p:spTree>
    <p:extLst>
      <p:ext uri="{BB962C8B-B14F-4D97-AF65-F5344CB8AC3E}">
        <p14:creationId xmlns:p14="http://schemas.microsoft.com/office/powerpoint/2010/main" val="3768559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3CB812-DCC5-4867-BBA1-D101C6DC6D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extension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313610-D002-463C-86D1-983159C69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Rights are indivisible and all equally important. Are there are other rights that are being supported or limited by social distancing? </a:t>
            </a:r>
          </a:p>
          <a:p>
            <a:r>
              <a:rPr lang="en-GB" dirty="0"/>
              <a:t>How do we balance our right to article 24 with these other rights?</a:t>
            </a:r>
          </a:p>
          <a:p>
            <a:r>
              <a:rPr lang="en-GB" dirty="0"/>
              <a:t>You can read the whole Convention </a:t>
            </a:r>
            <a:r>
              <a:rPr lang="en-GB" b="1" u="sng" dirty="0">
                <a:hlinkClick r:id="rId2"/>
              </a:rPr>
              <a:t>here</a:t>
            </a:r>
            <a:r>
              <a:rPr lang="en-GB" u="sng" dirty="0">
                <a:hlinkClick r:id="rId2"/>
              </a:rPr>
              <a:t>.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 descr="The UN Convention on the Rights of the Child.">
            <a:extLst>
              <a:ext uri="{FF2B5EF4-FFF2-40B4-BE49-F238E27FC236}">
                <a16:creationId xmlns:a16="http://schemas.microsoft.com/office/drawing/2014/main" xmlns="" id="{D6EC1E92-7117-4E67-8A1C-59AE5E81A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26" y="1735201"/>
            <a:ext cx="2816617" cy="37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3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UUK_Univers_Powerpoint_16.9_template" id="{E7465B0F-3A31-7345-A344-597C117D6CCC}" vid="{FC2F8100-4B7B-ED4C-AA18-18EF80D39A6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UUK_Univers_Powerpoint_16.9_template</Template>
  <TotalTime>1772</TotalTime>
  <Words>586</Words>
  <Application>Microsoft Office PowerPoint</Application>
  <PresentationFormat>Custom</PresentationFormat>
  <Paragraphs>64</Paragraphs>
  <Slides>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Custom Design</vt:lpstr>
      <vt:lpstr>PowerPoint Presentation</vt:lpstr>
      <vt:lpstr>Guess the Article</vt:lpstr>
      <vt:lpstr>Introducing… Article 24</vt:lpstr>
      <vt:lpstr>What do you need to be healthy?</vt:lpstr>
      <vt:lpstr>How many of these did you get?</vt:lpstr>
      <vt:lpstr> Activity time </vt:lpstr>
      <vt:lpstr>Activity Time</vt:lpstr>
      <vt:lpstr>Reflection</vt:lpstr>
      <vt:lpstr>extension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UUK POWERPOINT TEMPLATE</dc:title>
  <dc:creator>Samantha Bradey</dc:creator>
  <cp:lastModifiedBy>user</cp:lastModifiedBy>
  <cp:revision>99</cp:revision>
  <dcterms:created xsi:type="dcterms:W3CDTF">2020-04-07T09:32:00Z</dcterms:created>
  <dcterms:modified xsi:type="dcterms:W3CDTF">2020-04-22T09:21:37Z</dcterms:modified>
</cp:coreProperties>
</file>